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20.xml.rels" ContentType="application/vnd.openxmlformats-package.relationships+xml"/>
  <Override PartName="/ppt/notesSlides/notesSlide20.xml" ContentType="application/vnd.openxmlformats-officedocument.presentationml.notesSlide+xml"/>
  <Override PartName="/ppt/_rels/presentation.xml.rels" ContentType="application/vnd.openxmlformats-package.relationships+xml"/>
  <Override PartName="/ppt/media/image12.tif" ContentType="image/tiff"/>
  <Override PartName="/ppt/media/image1.png" ContentType="image/png"/>
  <Override PartName="/ppt/media/image24.png" ContentType="image/png"/>
  <Override PartName="/ppt/media/image13.png" ContentType="image/png"/>
  <Override PartName="/ppt/media/image8.png" ContentType="image/png"/>
  <Override PartName="/ppt/media/image11.png" ContentType="image/png"/>
  <Override PartName="/ppt/media/image19.jpeg" ContentType="image/jpeg"/>
  <Override PartName="/ppt/media/image7.jpeg" ContentType="image/jpeg"/>
  <Override PartName="/ppt/media/image18.png" ContentType="image/png"/>
  <Override PartName="/ppt/media/image20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4.png" ContentType="image/png"/>
  <Override PartName="/ppt/media/image16.jpeg" ContentType="image/jpeg"/>
  <Override PartName="/ppt/media/image15.jpeg" ContentType="image/jpeg"/>
  <Override PartName="/ppt/media/image14.png" ContentType="image/png"/>
  <Override PartName="/ppt/media/image25.png" ContentType="image/png"/>
  <Override PartName="/ppt/media/image2.png" ContentType="image/png"/>
  <Override PartName="/ppt/media/image9.jpeg" ContentType="image/jpeg"/>
  <Override PartName="/ppt/media/image26.png" ContentType="image/png"/>
  <Override PartName="/ppt/media/image17.jpeg" ContentType="image/jpeg"/>
  <Override PartName="/ppt/media/image3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2F0D9B16-F61B-447C-8646-9FD0988C85A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58A96A4-BE55-435B-819A-6E7EC93558FB}" type="slidenum">
              <a:rPr b="0" lang="nl-NL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-3240"/>
            <a:ext cx="12191040" cy="5202720"/>
          </a:xfrm>
          <a:custGeom>
            <a:avLst/>
            <a:gdLst/>
            <a:ahLst/>
            <a:rect l="l" t="t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0">
            <a:blip r:embed="rId2"/>
            <a:tile/>
          </a:blipFill>
          <a:ln cap="rnd">
            <a:solidFill>
              <a:srgbClr val="2f91b8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</a:t>
            </a:r>
            <a:r>
              <a:rPr b="0" lang="en-US" sz="1800" spc="-1" strike="noStrike">
                <a:latin typeface="Arial"/>
              </a:rPr>
              <a:t>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0" y="0"/>
            <a:ext cx="12191040" cy="2184840"/>
          </a:xfrm>
          <a:custGeom>
            <a:avLst/>
            <a:gdLst/>
            <a:ahLst/>
            <a:rect l="l" t="t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0">
            <a:blip r:embed="rId2"/>
            <a:tile/>
          </a:blipFill>
          <a:ln cap="rnd">
            <a:solidFill>
              <a:srgbClr val="2f91b8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0" y="0"/>
            <a:ext cx="12191040" cy="5202720"/>
          </a:xfrm>
          <a:custGeom>
            <a:avLst/>
            <a:gdLst/>
            <a:ahLst/>
            <a:rect l="l" t="t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tile/>
          </a:blipFill>
          <a:ln cap="rnd">
            <a:solidFill>
              <a:srgbClr val="2f91b8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0" y="0"/>
            <a:ext cx="12191040" cy="2184840"/>
          </a:xfrm>
          <a:custGeom>
            <a:avLst/>
            <a:gdLst/>
            <a:ahLst/>
            <a:rect l="l" t="t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0">
            <a:blip r:embed="rId2"/>
            <a:tile/>
          </a:blipFill>
          <a:ln cap="rnd">
            <a:solidFill>
              <a:srgbClr val="2f91b8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0" y="0"/>
            <a:ext cx="12191040" cy="2184840"/>
          </a:xfrm>
          <a:custGeom>
            <a:avLst/>
            <a:gdLst/>
            <a:ahLst/>
            <a:rect l="l" t="t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0">
            <a:blip r:embed="rId2"/>
            <a:tile/>
          </a:blipFill>
          <a:ln cap="rnd">
            <a:solidFill>
              <a:srgbClr val="2f91b8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tif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6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hyperlink" Target="https://duckduckgo.com/" TargetMode="External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www.cs.cmu.edu/afs/cs/Web/People/15110-s13/Wing06-ct.pdf" TargetMode="External"/><Relationship Id="rId2" Type="http://schemas.openxmlformats.org/officeDocument/2006/relationships/hyperlink" Target="https://www.americanscientist.org/article/computational-thinking-in-science" TargetMode="External"/><Relationship Id="rId3" Type="http://schemas.openxmlformats.org/officeDocument/2006/relationships/hyperlink" Target="https://javascript.plainenglish.io/how-programming-affects-your-brain-fedea6b02f85" TargetMode="External"/><Relationship Id="rId4" Type="http://schemas.openxmlformats.org/officeDocument/2006/relationships/hyperlink" Target="https://news.mit.edu/2020/brain-reading-computer-code-1215" TargetMode="External"/><Relationship Id="rId5" Type="http://schemas.openxmlformats.org/officeDocument/2006/relationships/hyperlink" Target="http://www.naist.jp/en/research_achievements/2021/01/007616.html" TargetMode="External"/><Relationship Id="rId6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www.cs.cmu.edu/afs/cs/Web/People/15110-s13/Wing06-ct.pdf" TargetMode="External"/><Relationship Id="rId2" Type="http://schemas.openxmlformats.org/officeDocument/2006/relationships/hyperlink" Target="https://www.americanscientist.org/article/computational-thinking-in-science" TargetMode="External"/><Relationship Id="rId3" Type="http://schemas.openxmlformats.org/officeDocument/2006/relationships/hyperlink" Target="https://javascript.plainenglish.io/how-programming-affects-your-brain-fedea6b02f85" TargetMode="External"/><Relationship Id="rId4" Type="http://schemas.openxmlformats.org/officeDocument/2006/relationships/hyperlink" Target="https://news.mit.edu/2020/brain-reading-computer-code-1215" TargetMode="External"/><Relationship Id="rId5" Type="http://schemas.openxmlformats.org/officeDocument/2006/relationships/hyperlink" Target="http://www.naist.jp/en/research_achievements/2021/01/007616.html" TargetMode="External"/><Relationship Id="rId6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810000" y="1449000"/>
            <a:ext cx="10571040" cy="297000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fefefe"/>
                </a:solidFill>
                <a:latin typeface="Century Gothic"/>
                <a:ea typeface="DejaVu Sans"/>
              </a:rPr>
              <a:t>Introduction to Computational Thinking 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810000" y="5973120"/>
            <a:ext cx="10571040" cy="43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INFOB1CODE - Computational thinking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810000" y="5538240"/>
            <a:ext cx="10571040" cy="43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Isaac Alpizar-Chacon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3" name="Picture 5" descr="Utrecht University"/>
          <p:cNvPicPr/>
          <p:nvPr/>
        </p:nvPicPr>
        <p:blipFill>
          <a:blip r:embed="rId1"/>
          <a:stretch/>
        </p:blipFill>
        <p:spPr>
          <a:xfrm>
            <a:off x="8207280" y="5193720"/>
            <a:ext cx="3173760" cy="112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6" descr=""/>
          <p:cNvPicPr/>
          <p:nvPr/>
        </p:nvPicPr>
        <p:blipFill>
          <a:blip r:embed="rId1"/>
          <a:stretch/>
        </p:blipFill>
        <p:spPr>
          <a:xfrm>
            <a:off x="6991920" y="1918800"/>
            <a:ext cx="4380120" cy="4938120"/>
          </a:xfrm>
          <a:prstGeom prst="rect">
            <a:avLst/>
          </a:prstGeom>
          <a:ln>
            <a:noFill/>
          </a:ln>
        </p:spPr>
      </p:pic>
      <p:sp>
        <p:nvSpPr>
          <p:cNvPr id="276" name="CustomShape 1"/>
          <p:cNvSpPr/>
          <p:nvPr/>
        </p:nvSpPr>
        <p:spPr>
          <a:xfrm>
            <a:off x="1948680" y="447120"/>
            <a:ext cx="9790560" cy="96948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Computational Thinking in the kitchen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818640" y="2222280"/>
            <a:ext cx="6001560" cy="36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457200" indent="-4561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Century Gothic"/>
              <a:buAutoNum type="arabicPeriod"/>
            </a:pPr>
            <a:r>
              <a:rPr b="1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Algorithm: 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the recipe</a:t>
            </a:r>
            <a:endParaRPr b="0" lang="en-US" sz="20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Century Gothic"/>
              <a:buAutoNum type="arabicPeriod"/>
            </a:pPr>
            <a:r>
              <a:rPr b="1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Decomposition: 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making the different parts of the dish</a:t>
            </a:r>
            <a:endParaRPr b="0" lang="en-US" sz="20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Century Gothic"/>
              <a:buAutoNum type="arabicPeriod"/>
            </a:pPr>
            <a:r>
              <a:rPr b="1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Generalization and patterns: 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baking, cutting, making sauce</a:t>
            </a:r>
            <a:endParaRPr b="0" lang="en-US" sz="20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Century Gothic"/>
              <a:buAutoNum type="arabicPeriod"/>
            </a:pPr>
            <a:r>
              <a:rPr b="1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Abstraction: 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measuring ingredients</a:t>
            </a:r>
            <a:endParaRPr b="0" lang="en-US" sz="20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Century Gothic"/>
              <a:buAutoNum type="arabicPeriod"/>
            </a:pPr>
            <a:r>
              <a:rPr b="1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Evaluation: 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checking, tasting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451440" y="6041520"/>
            <a:ext cx="8643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Chef icon: Flaticon.com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79" name="CustomShape 4"/>
          <p:cNvSpPr/>
          <p:nvPr/>
        </p:nvSpPr>
        <p:spPr>
          <a:xfrm>
            <a:off x="10678320" y="5915880"/>
            <a:ext cx="106092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10800" anchor="b">
            <a:noAutofit/>
          </a:bodyPr>
          <a:p>
            <a:pPr algn="r">
              <a:lnSpc>
                <a:spcPct val="100000"/>
              </a:lnSpc>
            </a:pPr>
            <a:fld id="{9DA742DA-671E-40A1-8388-D3188C04AF30}" type="slidenum">
              <a:rPr b="0" lang="en-US" sz="2000" spc="-1" strike="noStrike">
                <a:solidFill>
                  <a:srgbClr val="3494ba"/>
                </a:solidFill>
                <a:latin typeface="Century Gothic"/>
                <a:ea typeface="DejaVu Sans"/>
              </a:rPr>
              <a:t>8</a:t>
            </a:fld>
            <a:endParaRPr b="0" lang="en-US" sz="2000" spc="-1" strike="noStrike">
              <a:latin typeface="Arial"/>
            </a:endParaRPr>
          </a:p>
        </p:txBody>
      </p:sp>
      <p:pic>
        <p:nvPicPr>
          <p:cNvPr id="280" name="Picture 8" descr="Shape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451440" y="392400"/>
            <a:ext cx="1207800" cy="120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3345480" y="2011680"/>
            <a:ext cx="8024760" cy="240732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br/>
            <a:r>
              <a:rPr b="1" lang="en-US" sz="4800" spc="-1" strike="noStrike">
                <a:solidFill>
                  <a:srgbClr val="fefefe"/>
                </a:solidFill>
                <a:latin typeface="Century Gothic"/>
                <a:ea typeface="DejaVu Sans"/>
              </a:rPr>
              <a:t>Computational Thinking Concepts</a:t>
            </a:r>
            <a:br/>
            <a:r>
              <a:rPr b="1" lang="en-US" sz="4800" spc="-1" strike="noStrike">
                <a:solidFill>
                  <a:srgbClr val="fefefe"/>
                </a:solidFill>
                <a:latin typeface="Century Gothic"/>
                <a:ea typeface="DejaVu Sans"/>
              </a:rPr>
              <a:t>Public Transport Example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451440" y="6041520"/>
            <a:ext cx="8643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Bus icon: Flaticon.com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10678320" y="5915880"/>
            <a:ext cx="106092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10800" anchor="b">
            <a:noAutofit/>
          </a:bodyPr>
          <a:p>
            <a:pPr algn="r">
              <a:lnSpc>
                <a:spcPct val="100000"/>
              </a:lnSpc>
            </a:pPr>
            <a:fld id="{40D7BE7B-59AF-44C4-B85D-F1018D11A6DD}" type="slidenum">
              <a:rPr b="0" lang="en-US" sz="2000" spc="-1" strike="noStrike">
                <a:solidFill>
                  <a:srgbClr val="3494ba"/>
                </a:solidFill>
                <a:latin typeface="Century Gothic"/>
                <a:ea typeface="DejaVu Sans"/>
              </a:rPr>
              <a:t>8</a:t>
            </a:fld>
            <a:endParaRPr b="0" lang="en-US" sz="2000" spc="-1" strike="noStrike">
              <a:latin typeface="Arial"/>
            </a:endParaRPr>
          </a:p>
        </p:txBody>
      </p:sp>
      <p:pic>
        <p:nvPicPr>
          <p:cNvPr id="284" name="Picture 6" descr=""/>
          <p:cNvPicPr/>
          <p:nvPr/>
        </p:nvPicPr>
        <p:blipFill>
          <a:blip r:embed="rId1"/>
          <a:stretch/>
        </p:blipFill>
        <p:spPr>
          <a:xfrm>
            <a:off x="731160" y="1809360"/>
            <a:ext cx="2279880" cy="227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818640" y="2222280"/>
            <a:ext cx="10553400" cy="36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Goes back to work Seymour Papert (1980)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'collaboration of computers and children'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learn by doing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LOGO programming language in the 1960’s. </a:t>
            </a:r>
            <a:endParaRPr b="0" lang="en-US" sz="1800" spc="-1" strike="noStrike">
              <a:latin typeface="Arial"/>
            </a:endParaRPr>
          </a:p>
          <a:p>
            <a:pPr lvl="2" marL="1143000" indent="-22752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thinking mathematically and logically</a:t>
            </a:r>
            <a:endParaRPr b="0" lang="en-US" sz="16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Later (1996), referenced as “procedural thinking”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451440" y="6041520"/>
            <a:ext cx="8643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3"/>
          <p:cNvSpPr/>
          <p:nvPr/>
        </p:nvSpPr>
        <p:spPr>
          <a:xfrm>
            <a:off x="10678320" y="5915880"/>
            <a:ext cx="106092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10800" anchor="b">
            <a:noAutofit/>
          </a:bodyPr>
          <a:p>
            <a:pPr algn="r">
              <a:lnSpc>
                <a:spcPct val="100000"/>
              </a:lnSpc>
            </a:pPr>
            <a:fld id="{CD99DF05-A655-4D34-9369-6F22187E5DCC}" type="slidenum">
              <a:rPr b="0" lang="en-US" sz="2000" spc="-1" strike="noStrike">
                <a:solidFill>
                  <a:srgbClr val="3494ba"/>
                </a:solidFill>
                <a:latin typeface="Century Gothic"/>
                <a:ea typeface="DejaVu Sans"/>
              </a:rPr>
              <a:t>8</a:t>
            </a:fld>
            <a:endParaRPr b="0" lang="en-US" sz="2000" spc="-1" strike="noStrike"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The concept of ‘computational thinking'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89" name="Picture 7" descr=""/>
          <p:cNvPicPr/>
          <p:nvPr/>
        </p:nvPicPr>
        <p:blipFill>
          <a:blip r:embed="rId1"/>
          <a:stretch/>
        </p:blipFill>
        <p:spPr>
          <a:xfrm>
            <a:off x="8754840" y="2443320"/>
            <a:ext cx="2394720" cy="319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818640" y="2222280"/>
            <a:ext cx="8463960" cy="36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Computational thinking is the mental skills and practices for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i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designing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computations that get computers to do jobs for us, and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i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explaining and interpreting 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the world as a complex of information processes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Rather high-level definition 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designing corresponds to the definition of Wing (2014) 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explaining and interpreting the world… important, but very ambitious—we scale that back a bit in this course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451440" y="6041520"/>
            <a:ext cx="8643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3"/>
          <p:cNvSpPr/>
          <p:nvPr/>
        </p:nvSpPr>
        <p:spPr>
          <a:xfrm>
            <a:off x="10678320" y="5915880"/>
            <a:ext cx="106092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10800" anchor="b">
            <a:noAutofit/>
          </a:bodyPr>
          <a:p>
            <a:pPr algn="r">
              <a:lnSpc>
                <a:spcPct val="100000"/>
              </a:lnSpc>
            </a:pPr>
            <a:fld id="{3BF49AAA-7C9C-41C1-AA85-A778288BD912}" type="slidenum">
              <a:rPr b="0" lang="en-US" sz="2000" spc="-1" strike="noStrike">
                <a:solidFill>
                  <a:srgbClr val="3494ba"/>
                </a:solidFill>
                <a:latin typeface="Century Gothic"/>
                <a:ea typeface="DejaVu Sans"/>
              </a:rPr>
              <a:t>13</a:t>
            </a:fld>
            <a:endParaRPr b="0" lang="en-US" sz="2000" spc="-1" strike="noStrike"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Another definition: Denning and Tedre (2019)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94" name="Picture 2" descr="Computational Thinking"/>
          <p:cNvPicPr/>
          <p:nvPr/>
        </p:nvPicPr>
        <p:blipFill>
          <a:blip r:embed="rId1"/>
          <a:stretch/>
        </p:blipFill>
        <p:spPr>
          <a:xfrm>
            <a:off x="9498240" y="2401920"/>
            <a:ext cx="2359080" cy="327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818640" y="2222280"/>
            <a:ext cx="10553400" cy="36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Figuring out how to get a computer to do a job for us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Learning how the world works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Advising us about jobs that computers cannot do in any reasonable amount of time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Knowing that a machine does a job without error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451440" y="6041520"/>
            <a:ext cx="8643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3"/>
          <p:cNvSpPr/>
          <p:nvPr/>
        </p:nvSpPr>
        <p:spPr>
          <a:xfrm>
            <a:off x="10678320" y="5915880"/>
            <a:ext cx="106092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10800" anchor="b">
            <a:noAutofit/>
          </a:bodyPr>
          <a:p>
            <a:pPr algn="r">
              <a:lnSpc>
                <a:spcPct val="100000"/>
              </a:lnSpc>
            </a:pPr>
            <a:fld id="{4A255D88-FDF4-48CA-AA9F-F4E4C9B66C4A}" type="slidenum">
              <a:rPr b="0" lang="en-US" sz="2000" spc="-1" strike="noStrike">
                <a:solidFill>
                  <a:srgbClr val="3494ba"/>
                </a:solidFill>
                <a:latin typeface="Century Gothic"/>
                <a:ea typeface="DejaVu Sans"/>
              </a:rPr>
              <a:t>13</a:t>
            </a:fld>
            <a:endParaRPr b="0" lang="en-US" sz="2000" spc="-1" strike="noStrike">
              <a:latin typeface="Arial"/>
            </a:endParaRPr>
          </a:p>
        </p:txBody>
      </p:sp>
      <p:sp>
        <p:nvSpPr>
          <p:cNvPr id="298" name="CustomShape 4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The power of Computational Thinking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818640" y="2222280"/>
            <a:ext cx="10553400" cy="36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According to Denning and Tedre, computational thinking is shaped by the context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What is computational thinking within Information Science?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Information science investigates how ICT interacts with people and organizations, and designs solutions to improve this interaction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Computational thinking here is </a:t>
            </a:r>
            <a:r>
              <a:rPr b="1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designing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and </a:t>
            </a:r>
            <a:r>
              <a:rPr b="1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understanding ICT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in relation to </a:t>
            </a:r>
            <a:r>
              <a:rPr b="1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people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, </a:t>
            </a:r>
            <a:r>
              <a:rPr b="1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organizations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and </a:t>
            </a:r>
            <a:r>
              <a:rPr b="1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society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451440" y="6041520"/>
            <a:ext cx="8643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3"/>
          <p:cNvSpPr/>
          <p:nvPr/>
        </p:nvSpPr>
        <p:spPr>
          <a:xfrm>
            <a:off x="10678320" y="5915880"/>
            <a:ext cx="106092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10800" anchor="b">
            <a:noAutofit/>
          </a:bodyPr>
          <a:p>
            <a:pPr algn="r">
              <a:lnSpc>
                <a:spcPct val="100000"/>
              </a:lnSpc>
            </a:pPr>
            <a:fld id="{EB192214-C15D-4021-BDCF-2481CFEB3ADF}" type="slidenum">
              <a:rPr b="0" lang="en-US" sz="2000" spc="-1" strike="noStrike">
                <a:solidFill>
                  <a:srgbClr val="3494ba"/>
                </a:solidFill>
                <a:latin typeface="Century Gothic"/>
                <a:ea typeface="DejaVu Sans"/>
              </a:rPr>
              <a:t>13</a:t>
            </a:fld>
            <a:endParaRPr b="0" lang="en-US" sz="2000" spc="-1" strike="noStrike">
              <a:latin typeface="Arial"/>
            </a:endParaRPr>
          </a:p>
        </p:txBody>
      </p:sp>
      <p:sp>
        <p:nvSpPr>
          <p:cNvPr id="302" name="CustomShape 4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Computational thinking in Information Science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Computational thinking in CODE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413640" y="2581920"/>
            <a:ext cx="5553360" cy="387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i="1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design: 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programming in Python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part of your material knowledge as an 'architect of ICT solutions'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empowerment: application in e.g. data analysis, design, prototyping, experimental research…</a:t>
            </a:r>
            <a:endParaRPr b="0" lang="en-US" sz="2000" spc="-1" strike="noStrike">
              <a:latin typeface="Arial"/>
            </a:endParaRPr>
          </a:p>
          <a:p>
            <a:pPr marL="27432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743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743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305" name="Picture 4" descr="Build a Contact Book With Python, PyQt, and SQLite"/>
          <p:cNvPicPr/>
          <p:nvPr/>
        </p:nvPicPr>
        <p:blipFill>
          <a:blip r:embed="rId1"/>
          <a:srcRect l="8274" t="5753" r="8146" b="17974"/>
          <a:stretch/>
        </p:blipFill>
        <p:spPr>
          <a:xfrm>
            <a:off x="6095880" y="2732400"/>
            <a:ext cx="5930640" cy="304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Computational thinking in CODE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413640" y="1720440"/>
            <a:ext cx="6637320" cy="47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i="1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explain and interpret: 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being able to analyze and explain how computer systems work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being able to convey insight into the possibilities and impossibilities of ICT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demystifying technology is a major social task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see AI, fake news, search engines, personalization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8" name="Picture 3" descr=""/>
          <p:cNvPicPr/>
          <p:nvPr/>
        </p:nvPicPr>
        <p:blipFill>
          <a:blip r:embed="rId1"/>
          <a:srcRect l="0" t="3921" r="0" b="33479"/>
          <a:stretch/>
        </p:blipFill>
        <p:spPr>
          <a:xfrm>
            <a:off x="6922800" y="2118600"/>
            <a:ext cx="5142600" cy="429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br/>
            <a:r>
              <a:rPr b="1" lang="en-US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Special theme: Information Retrieval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413640" y="1720440"/>
            <a:ext cx="6853320" cy="47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Information Retrieval (IR) is concerned with designing search technology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If somewhere people and machines come together it is here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Search technology has changed the world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Google (to find everything)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Spotify (playlists)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Amazon (web stores)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Social media (networking, sharing news)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1" name="Picture 5" descr="Graphical user interface, text, application, chat or text message&#10;&#10;Description automatically generated"/>
          <p:cNvPicPr/>
          <p:nvPr/>
        </p:nvPicPr>
        <p:blipFill>
          <a:blip r:embed="rId1"/>
          <a:stretch/>
        </p:blipFill>
        <p:spPr>
          <a:xfrm>
            <a:off x="6520680" y="2607120"/>
            <a:ext cx="5256360" cy="2962800"/>
          </a:xfrm>
          <a:prstGeom prst="rect">
            <a:avLst/>
          </a:prstGeom>
          <a:ln>
            <a:noFill/>
          </a:ln>
        </p:spPr>
      </p:pic>
      <p:sp>
        <p:nvSpPr>
          <p:cNvPr id="312" name="CustomShape 3"/>
          <p:cNvSpPr/>
          <p:nvPr/>
        </p:nvSpPr>
        <p:spPr>
          <a:xfrm>
            <a:off x="451440" y="6041520"/>
            <a:ext cx="8643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Image: https://www.searchenginejournal.com/alternative-search-engines/271409/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br/>
            <a:r>
              <a:rPr b="1" lang="en-US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Special theme: Information Retrieval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413640" y="1720440"/>
            <a:ext cx="10967040" cy="47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Can you explain how these systems work?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we will study a number of underlying principles, models and algorithms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‘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human search engine’ assignments: computational thinking in the domain of IR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Final project: build your own IR application in Python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8a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451440" y="6041520"/>
            <a:ext cx="8643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"/>
          <p:cNvSpPr/>
          <p:nvPr/>
        </p:nvSpPr>
        <p:spPr>
          <a:xfrm>
            <a:off x="10678320" y="5915880"/>
            <a:ext cx="106092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10800" anchor="b">
            <a:noAutofit/>
          </a:bodyPr>
          <a:p>
            <a:pPr algn="r">
              <a:lnSpc>
                <a:spcPct val="100000"/>
              </a:lnSpc>
            </a:pPr>
            <a:fld id="{3EC099A2-61F8-46BE-956A-CEDC0FC8AC0D}" type="slidenum">
              <a:rPr b="0" lang="en-US" sz="2000" spc="-1" strike="noStrike">
                <a:solidFill>
                  <a:srgbClr val="3494ba"/>
                </a:solidFill>
                <a:latin typeface="Century Gothic"/>
                <a:ea typeface="DejaVu Sans"/>
              </a:rPr>
              <a:t>1</a:t>
            </a:fld>
            <a:endParaRPr b="0" lang="en-US" sz="2000" spc="-1" strike="noStrike">
              <a:latin typeface="Arial"/>
            </a:endParaRPr>
          </a:p>
        </p:txBody>
      </p:sp>
      <p:pic>
        <p:nvPicPr>
          <p:cNvPr id="246" name="Picture 2" descr="22 Secret Tips to Master The Proper Handshake - Science of People"/>
          <p:cNvPicPr/>
          <p:nvPr/>
        </p:nvPicPr>
        <p:blipFill>
          <a:blip r:embed="rId1"/>
          <a:stretch/>
        </p:blipFill>
        <p:spPr>
          <a:xfrm>
            <a:off x="0" y="258840"/>
            <a:ext cx="12191040" cy="6339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343080" y="367560"/>
            <a:ext cx="11847960" cy="98964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Computational thinking in IR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16" name="Content Placeholder 6" descr=""/>
          <p:cNvPicPr/>
          <p:nvPr/>
        </p:nvPicPr>
        <p:blipFill>
          <a:blip r:embed="rId1"/>
          <a:stretch/>
        </p:blipFill>
        <p:spPr>
          <a:xfrm>
            <a:off x="2710440" y="1527840"/>
            <a:ext cx="6548400" cy="4731120"/>
          </a:xfrm>
          <a:prstGeom prst="rect">
            <a:avLst/>
          </a:prstGeom>
          <a:ln>
            <a:noFill/>
          </a:ln>
        </p:spPr>
      </p:pic>
      <p:sp>
        <p:nvSpPr>
          <p:cNvPr id="317" name="CustomShape 2"/>
          <p:cNvSpPr/>
          <p:nvPr/>
        </p:nvSpPr>
        <p:spPr>
          <a:xfrm>
            <a:off x="9351720" y="2400480"/>
            <a:ext cx="2728440" cy="1063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algorithmic thinking: 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how do you compare a search query with a document?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105120" y="2129400"/>
            <a:ext cx="2482200" cy="13064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decomposition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('divide and conquer'): what steps does the search process consist of?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CustomShape 4"/>
          <p:cNvSpPr/>
          <p:nvPr/>
        </p:nvSpPr>
        <p:spPr>
          <a:xfrm>
            <a:off x="125640" y="4743000"/>
            <a:ext cx="2467440" cy="11869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algorithmic thinking: 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how do you order the results?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CustomShape 5"/>
          <p:cNvSpPr/>
          <p:nvPr/>
        </p:nvSpPr>
        <p:spPr>
          <a:xfrm>
            <a:off x="9361440" y="4073040"/>
            <a:ext cx="2724840" cy="8197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abstraction: 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how does the system 'see' a document?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CustomShape 6"/>
          <p:cNvSpPr/>
          <p:nvPr/>
        </p:nvSpPr>
        <p:spPr>
          <a:xfrm>
            <a:off x="105120" y="3366720"/>
            <a:ext cx="2482200" cy="13064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generalization: 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what are the similarities and differences between media, languages,…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2" name="CustomShape 7"/>
          <p:cNvSpPr/>
          <p:nvPr/>
        </p:nvSpPr>
        <p:spPr>
          <a:xfrm>
            <a:off x="9421200" y="5474520"/>
            <a:ext cx="2537640" cy="8197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evaluation: </a:t>
            </a:r>
            <a:r>
              <a:rPr b="0" lang="en-US" sz="1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how do you measure how well the system works?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CustomShape 8"/>
          <p:cNvSpPr/>
          <p:nvPr/>
        </p:nvSpPr>
        <p:spPr>
          <a:xfrm>
            <a:off x="3616200" y="6397920"/>
            <a:ext cx="5028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6b9f25"/>
                </a:solidFill>
                <a:uFillTx/>
                <a:latin typeface="Century Gothic"/>
                <a:ea typeface="DejaVu Sans"/>
                <a:hlinkClick r:id="rId2"/>
              </a:rPr>
              <a:t>https://duckduckgo.com/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4" name="CustomShape 9"/>
          <p:cNvSpPr/>
          <p:nvPr/>
        </p:nvSpPr>
        <p:spPr>
          <a:xfrm>
            <a:off x="2627280" y="3088080"/>
            <a:ext cx="895680" cy="3308760"/>
          </a:xfrm>
          <a:prstGeom prst="leftBrace">
            <a:avLst>
              <a:gd name="adj1" fmla="val 30158"/>
              <a:gd name="adj2" fmla="val 65380"/>
            </a:avLst>
          </a:prstGeom>
          <a:noFill/>
          <a:ln cap="rnd" w="19080">
            <a:solidFill>
              <a:srgbClr val="2f91b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10"/>
          <p:cNvSpPr/>
          <p:nvPr/>
        </p:nvSpPr>
        <p:spPr>
          <a:xfrm flipV="1">
            <a:off x="2599560" y="2433960"/>
            <a:ext cx="1562400" cy="93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80">
            <a:solidFill>
              <a:srgbClr val="2f91b8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11"/>
          <p:cNvSpPr/>
          <p:nvPr/>
        </p:nvSpPr>
        <p:spPr>
          <a:xfrm flipH="1">
            <a:off x="7753320" y="2939040"/>
            <a:ext cx="1595880" cy="28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80">
            <a:solidFill>
              <a:srgbClr val="2f91b8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12"/>
          <p:cNvSpPr/>
          <p:nvPr/>
        </p:nvSpPr>
        <p:spPr>
          <a:xfrm flipH="1" flipV="1">
            <a:off x="7464240" y="1967040"/>
            <a:ext cx="1885680" cy="96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80">
            <a:solidFill>
              <a:srgbClr val="2f91b8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13"/>
          <p:cNvSpPr/>
          <p:nvPr/>
        </p:nvSpPr>
        <p:spPr>
          <a:xfrm flipH="1">
            <a:off x="7943400" y="4396320"/>
            <a:ext cx="1392120" cy="32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80">
            <a:solidFill>
              <a:srgbClr val="2f91b8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822960" y="2560320"/>
            <a:ext cx="10881360" cy="36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Computational thinking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Computational Thinking - Jeannette M. Wing (</a:t>
            </a:r>
            <a:r>
              <a:rPr b="0" lang="en-US" sz="1800" spc="-1" strike="noStrike" u="sng">
                <a:solidFill>
                  <a:srgbClr val="6b9f25"/>
                </a:solidFill>
                <a:uFillTx/>
                <a:latin typeface="Century Gothic"/>
                <a:ea typeface="DejaVu Sans"/>
                <a:hlinkClick r:id="rId1"/>
              </a:rPr>
              <a:t>https://www.cs.cmu.edu/afs/cs/Web/People/15110-s13/Wing06-ct.pdf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) 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Computational Thinking in Science - Peter J. Denning (</a:t>
            </a:r>
            <a:r>
              <a:rPr b="0" lang="en-US" sz="1800" spc="-1" strike="noStrike" u="sng">
                <a:solidFill>
                  <a:srgbClr val="6b9f25"/>
                </a:solidFill>
                <a:uFillTx/>
                <a:latin typeface="Century Gothic"/>
                <a:ea typeface="DejaVu Sans"/>
                <a:hlinkClick r:id="rId2"/>
              </a:rPr>
              <a:t>https://www.americanscientist.org/article/computational-thinking-in-science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Programming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How Programming Affects Your Brain: 3 Big Truths Backed by Science (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  <a:hlinkClick r:id="rId3"/>
              </a:rPr>
              <a:t>https://javascript.plainenglish.io/how-programming-affects-your-brain-fedea6b02f85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To the brain, reading computer code is not the same as reading language (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  <a:hlinkClick r:id="rId4"/>
              </a:rPr>
              <a:t>https://news.mit.edu/2020/brain-reading-computer-code-1215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How is the brain programmed for computer programming? (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  <a:hlinkClick r:id="rId5"/>
              </a:rPr>
              <a:t>http://www.naist.jp/en/research_achievements/2021/01/007616.html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451440" y="6041520"/>
            <a:ext cx="8643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3"/>
          <p:cNvSpPr/>
          <p:nvPr/>
        </p:nvSpPr>
        <p:spPr>
          <a:xfrm>
            <a:off x="10678320" y="5915880"/>
            <a:ext cx="106092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10800" anchor="b">
            <a:noAutofit/>
          </a:bodyPr>
          <a:p>
            <a:pPr algn="r">
              <a:lnSpc>
                <a:spcPct val="100000"/>
              </a:lnSpc>
            </a:pPr>
            <a:fld id="{22046C24-DFC6-43F6-9309-2E7C33DCEC3E}" type="slidenum">
              <a:rPr b="0" lang="en-US" sz="2000" spc="-1" strike="noStrike">
                <a:solidFill>
                  <a:srgbClr val="3494ba"/>
                </a:solidFill>
                <a:latin typeface="Century Gothic"/>
                <a:ea typeface="DejaVu Sans"/>
              </a:rPr>
              <a:t>19</a:t>
            </a:fld>
            <a:endParaRPr b="0" lang="en-US" sz="2000" spc="-1" strike="noStrike">
              <a:latin typeface="Arial"/>
            </a:endParaRPr>
          </a:p>
        </p:txBody>
      </p:sp>
      <p:sp>
        <p:nvSpPr>
          <p:cNvPr id="332" name="CustomShape 4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Additional material (optional, motivation)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818640" y="2222280"/>
            <a:ext cx="10553400" cy="36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Date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Wednesday 23/11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Topic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Information Retrieval Systems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Reading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Manning, C. D., Raghavan, P., &amp; Schütze, H. (2018). </a:t>
            </a:r>
            <a:r>
              <a:rPr b="0" i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Introduction to information retrieval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. Cambridge University Press. 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Chapter 1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https://nlp.stanford.edu/IR-book/pdf/01bool.pdf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451440" y="6041520"/>
            <a:ext cx="8643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3"/>
          <p:cNvSpPr/>
          <p:nvPr/>
        </p:nvSpPr>
        <p:spPr>
          <a:xfrm>
            <a:off x="10678320" y="5915880"/>
            <a:ext cx="106092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10800" anchor="b">
            <a:noAutofit/>
          </a:bodyPr>
          <a:p>
            <a:pPr algn="r">
              <a:lnSpc>
                <a:spcPct val="100000"/>
              </a:lnSpc>
            </a:pPr>
            <a:fld id="{AFFC50BD-FF30-484F-ACCF-3C9B2C368528}" type="slidenum">
              <a:rPr b="0" lang="en-US" sz="2000" spc="-1" strike="noStrike">
                <a:solidFill>
                  <a:srgbClr val="3494ba"/>
                </a:solidFill>
                <a:latin typeface="Century Gothic"/>
                <a:ea typeface="DejaVu Sans"/>
              </a:rPr>
              <a:t>22</a:t>
            </a:fld>
            <a:endParaRPr b="0" lang="en-US" sz="2000" spc="-1" strike="noStrike">
              <a:latin typeface="Arial"/>
            </a:endParaRPr>
          </a:p>
        </p:txBody>
      </p:sp>
      <p:sp>
        <p:nvSpPr>
          <p:cNvPr id="336" name="CustomShape 4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Next lecture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icture 4" descr="A person speaking into a microphone&#10;&#10;Description automatically generated"/>
          <p:cNvPicPr/>
          <p:nvPr/>
        </p:nvPicPr>
        <p:blipFill>
          <a:blip r:embed="rId1"/>
          <a:stretch/>
        </p:blipFill>
        <p:spPr>
          <a:xfrm>
            <a:off x="3718440" y="486720"/>
            <a:ext cx="4753800" cy="4753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icture 4_0" descr="A person speaking into a microphone&#10;&#10;Description automatically generated"/>
          <p:cNvPicPr/>
          <p:nvPr/>
        </p:nvPicPr>
        <p:blipFill>
          <a:blip r:embed="rId1"/>
          <a:stretch/>
        </p:blipFill>
        <p:spPr>
          <a:xfrm>
            <a:off x="3718440" y="486720"/>
            <a:ext cx="4753800" cy="4753800"/>
          </a:xfrm>
          <a:prstGeom prst="rect">
            <a:avLst/>
          </a:prstGeom>
          <a:ln>
            <a:noFill/>
          </a:ln>
        </p:spPr>
      </p:pic>
      <p:sp>
        <p:nvSpPr>
          <p:cNvPr id="339" name="CustomShape 1"/>
          <p:cNvSpPr/>
          <p:nvPr/>
        </p:nvSpPr>
        <p:spPr>
          <a:xfrm>
            <a:off x="1491840" y="5540040"/>
            <a:ext cx="92077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Are you the next Larry Page? 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Picture 6" descr="A picture containing letter&#10;&#10;Description automatically generated"/>
          <p:cNvPicPr/>
          <p:nvPr/>
        </p:nvPicPr>
        <p:blipFill>
          <a:blip r:embed="rId1"/>
          <a:stretch/>
        </p:blipFill>
        <p:spPr>
          <a:xfrm>
            <a:off x="4583520" y="2048400"/>
            <a:ext cx="6971400" cy="4469400"/>
          </a:xfrm>
          <a:prstGeom prst="rect">
            <a:avLst/>
          </a:prstGeom>
          <a:ln>
            <a:noFill/>
          </a:ln>
        </p:spPr>
      </p:pic>
      <p:sp>
        <p:nvSpPr>
          <p:cNvPr id="341" name="CustomShape 1"/>
          <p:cNvSpPr/>
          <p:nvPr/>
        </p:nvSpPr>
        <p:spPr>
          <a:xfrm>
            <a:off x="818640" y="2222280"/>
            <a:ext cx="3302640" cy="31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The Fox, the Goose, and the Corn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451440" y="6041520"/>
            <a:ext cx="8643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Figure 1-1: Spraul, V. A. (2019). </a:t>
            </a:r>
            <a:r>
              <a:rPr b="0" i="1" lang="en-US" sz="9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Think like a programmer</a:t>
            </a:r>
            <a:r>
              <a:rPr b="0" lang="en-US" sz="900" spc="-1" strike="noStrike">
                <a:solidFill>
                  <a:srgbClr val="000000"/>
                </a:solidFill>
                <a:latin typeface="Century Gothic"/>
                <a:ea typeface="DejaVu Sans"/>
              </a:rPr>
              <a:t>. No starch press. 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43" name="CustomShape 3"/>
          <p:cNvSpPr/>
          <p:nvPr/>
        </p:nvSpPr>
        <p:spPr>
          <a:xfrm>
            <a:off x="10678320" y="5915880"/>
            <a:ext cx="106092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10800" anchor="b">
            <a:noAutofit/>
          </a:bodyPr>
          <a:p>
            <a:pPr algn="r">
              <a:lnSpc>
                <a:spcPct val="100000"/>
              </a:lnSpc>
            </a:pPr>
            <a:fld id="{28B82207-84EB-4D47-96AC-A97161925734}" type="slidenum">
              <a:rPr b="0" lang="en-US" sz="2000" spc="-1" strike="noStrike">
                <a:solidFill>
                  <a:srgbClr val="3494ba"/>
                </a:solidFill>
                <a:latin typeface="Century Gothic"/>
                <a:ea typeface="DejaVu Sans"/>
              </a:rPr>
              <a:t>&lt;number&gt;</a:t>
            </a:fld>
            <a:endParaRPr b="0" lang="en-US" sz="2000" spc="-1" strike="noStrike">
              <a:latin typeface="Arial"/>
            </a:endParaRPr>
          </a:p>
        </p:txBody>
      </p:sp>
      <p:sp>
        <p:nvSpPr>
          <p:cNvPr id="344" name="CustomShape 4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Problem Solving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Picture 6" descr=""/>
          <p:cNvPicPr/>
          <p:nvPr/>
        </p:nvPicPr>
        <p:blipFill>
          <a:blip r:embed="rId1"/>
          <a:stretch/>
        </p:blipFill>
        <p:spPr>
          <a:xfrm>
            <a:off x="5735520" y="2048400"/>
            <a:ext cx="4667400" cy="4469400"/>
          </a:xfrm>
          <a:prstGeom prst="rect">
            <a:avLst/>
          </a:prstGeom>
          <a:ln>
            <a:noFill/>
          </a:ln>
        </p:spPr>
      </p:pic>
      <p:sp>
        <p:nvSpPr>
          <p:cNvPr id="346" name="CustomShape 1"/>
          <p:cNvSpPr/>
          <p:nvPr/>
        </p:nvSpPr>
        <p:spPr>
          <a:xfrm>
            <a:off x="818640" y="2222280"/>
            <a:ext cx="3302640" cy="31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Sliding Tile Puzzles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451440" y="6041520"/>
            <a:ext cx="8643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Figure 1-5: Spraul, V. A. (2019). </a:t>
            </a:r>
            <a:r>
              <a:rPr b="0" i="1" lang="en-US" sz="9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Think like a programmer</a:t>
            </a:r>
            <a:r>
              <a:rPr b="0" lang="en-US" sz="900" spc="-1" strike="noStrike">
                <a:solidFill>
                  <a:srgbClr val="000000"/>
                </a:solidFill>
                <a:latin typeface="Century Gothic"/>
                <a:ea typeface="DejaVu Sans"/>
              </a:rPr>
              <a:t>. No starch press. 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10678320" y="5915880"/>
            <a:ext cx="106092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10800" anchor="b">
            <a:noAutofit/>
          </a:bodyPr>
          <a:p>
            <a:pPr algn="r">
              <a:lnSpc>
                <a:spcPct val="100000"/>
              </a:lnSpc>
            </a:pPr>
            <a:fld id="{24C8CF4E-6332-488D-8558-704550B4823B}" type="slidenum">
              <a:rPr b="0" lang="en-US" sz="2000" spc="-1" strike="noStrike">
                <a:solidFill>
                  <a:srgbClr val="3494ba"/>
                </a:solidFill>
                <a:latin typeface="Century Gothic"/>
                <a:ea typeface="DejaVu Sans"/>
              </a:rPr>
              <a:t>&lt;number&gt;</a:t>
            </a:fld>
            <a:endParaRPr b="0" lang="en-US" sz="2000" spc="-1" strike="noStrike">
              <a:latin typeface="Arial"/>
            </a:endParaRPr>
          </a:p>
        </p:txBody>
      </p:sp>
      <p:sp>
        <p:nvSpPr>
          <p:cNvPr id="349" name="CustomShape 4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Problem Solving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Picture 6" descr=""/>
          <p:cNvPicPr/>
          <p:nvPr/>
        </p:nvPicPr>
        <p:blipFill>
          <a:blip r:embed="rId1"/>
          <a:stretch/>
        </p:blipFill>
        <p:spPr>
          <a:xfrm>
            <a:off x="5806440" y="2048400"/>
            <a:ext cx="4525200" cy="4469400"/>
          </a:xfrm>
          <a:prstGeom prst="rect">
            <a:avLst/>
          </a:prstGeom>
          <a:ln>
            <a:noFill/>
          </a:ln>
        </p:spPr>
      </p:pic>
      <p:sp>
        <p:nvSpPr>
          <p:cNvPr id="351" name="CustomShape 1"/>
          <p:cNvSpPr/>
          <p:nvPr/>
        </p:nvSpPr>
        <p:spPr>
          <a:xfrm>
            <a:off x="818640" y="2222280"/>
            <a:ext cx="3302640" cy="31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Sudoku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451440" y="6041520"/>
            <a:ext cx="8643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Figure 1-11: Spraul, V. A. (2019). </a:t>
            </a:r>
            <a:r>
              <a:rPr b="0" i="1" lang="en-US" sz="9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Think like a programmer</a:t>
            </a:r>
            <a:r>
              <a:rPr b="0" lang="en-US" sz="900" spc="-1" strike="noStrike">
                <a:solidFill>
                  <a:srgbClr val="000000"/>
                </a:solidFill>
                <a:latin typeface="Century Gothic"/>
                <a:ea typeface="DejaVu Sans"/>
              </a:rPr>
              <a:t>. No starch press. 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10678320" y="5915880"/>
            <a:ext cx="106092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10800" anchor="b">
            <a:noAutofit/>
          </a:bodyPr>
          <a:p>
            <a:pPr algn="r">
              <a:lnSpc>
                <a:spcPct val="100000"/>
              </a:lnSpc>
            </a:pPr>
            <a:fld id="{3FA368A8-840B-43D8-932A-63895B52D6D7}" type="slidenum">
              <a:rPr b="0" lang="en-US" sz="2000" spc="-1" strike="noStrike">
                <a:solidFill>
                  <a:srgbClr val="3494ba"/>
                </a:solidFill>
                <a:latin typeface="Century Gothic"/>
                <a:ea typeface="DejaVu Sans"/>
              </a:rPr>
              <a:t>&lt;number&gt;</a:t>
            </a:fld>
            <a:endParaRPr b="0" lang="en-US" sz="2000" spc="-1" strike="noStrike">
              <a:latin typeface="Arial"/>
            </a:endParaRPr>
          </a:p>
        </p:txBody>
      </p:sp>
      <p:sp>
        <p:nvSpPr>
          <p:cNvPr id="354" name="CustomShape 4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Problem Solving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3345480" y="2011680"/>
            <a:ext cx="8024760" cy="240732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br/>
            <a:r>
              <a:rPr b="1" lang="en-US" sz="4800" spc="-1" strike="noStrike">
                <a:solidFill>
                  <a:srgbClr val="fefefe"/>
                </a:solidFill>
                <a:latin typeface="Century Gothic"/>
                <a:ea typeface="DejaVu Sans"/>
              </a:rPr>
              <a:t>Problem Solving Techniques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451440" y="6041520"/>
            <a:ext cx="8643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Bus icon: Flaticon.com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10678320" y="5915880"/>
            <a:ext cx="106092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10800" anchor="b">
            <a:noAutofit/>
          </a:bodyPr>
          <a:p>
            <a:pPr algn="r">
              <a:lnSpc>
                <a:spcPct val="100000"/>
              </a:lnSpc>
            </a:pPr>
            <a:fld id="{B87F10D0-8DFF-4930-AC73-EC83432BC3AC}" type="slidenum">
              <a:rPr b="0" lang="en-US" sz="2000" spc="-1" strike="noStrike">
                <a:solidFill>
                  <a:srgbClr val="3494ba"/>
                </a:solidFill>
                <a:latin typeface="Century Gothic"/>
                <a:ea typeface="DejaVu Sans"/>
              </a:rPr>
              <a:t>&lt;number&gt;</a:t>
            </a:fld>
            <a:endParaRPr b="0" lang="en-US" sz="2000" spc="-1" strike="noStrike">
              <a:latin typeface="Arial"/>
            </a:endParaRPr>
          </a:p>
        </p:txBody>
      </p:sp>
      <p:pic>
        <p:nvPicPr>
          <p:cNvPr id="358" name="Picture 6" descr=""/>
          <p:cNvPicPr/>
          <p:nvPr/>
        </p:nvPicPr>
        <p:blipFill>
          <a:blip r:embed="rId1"/>
          <a:stretch/>
        </p:blipFill>
        <p:spPr>
          <a:xfrm>
            <a:off x="731160" y="1809360"/>
            <a:ext cx="2279880" cy="227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818640" y="2222280"/>
            <a:ext cx="10553400" cy="36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Always Have a Plan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Restate the Problem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Divide the Problem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Start with What You Know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Reduce the Problem 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Look for Analogies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Experiment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Don’t Get Frustrated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451440" y="6041520"/>
            <a:ext cx="8643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3"/>
          <p:cNvSpPr/>
          <p:nvPr/>
        </p:nvSpPr>
        <p:spPr>
          <a:xfrm>
            <a:off x="10678320" y="5915880"/>
            <a:ext cx="106092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10800" anchor="b">
            <a:noAutofit/>
          </a:bodyPr>
          <a:p>
            <a:pPr algn="r">
              <a:lnSpc>
                <a:spcPct val="100000"/>
              </a:lnSpc>
            </a:pPr>
            <a:fld id="{9FA326F7-139F-463F-8289-4FE34F33DD58}" type="slidenum">
              <a:rPr b="0" lang="en-US" sz="2000" spc="-1" strike="noStrike">
                <a:solidFill>
                  <a:srgbClr val="3494ba"/>
                </a:solidFill>
                <a:latin typeface="Century Gothic"/>
                <a:ea typeface="DejaVu Sans"/>
              </a:rPr>
              <a:t>&lt;number&gt;</a:t>
            </a:fld>
            <a:endParaRPr b="0" lang="en-US" sz="2000" spc="-1" strike="noStrike">
              <a:latin typeface="Arial"/>
            </a:endParaRPr>
          </a:p>
        </p:txBody>
      </p:sp>
      <p:sp>
        <p:nvSpPr>
          <p:cNvPr id="362" name="CustomShape 4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Problem Solving Techniques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818640" y="2222280"/>
            <a:ext cx="10553400" cy="36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Definition of Computational Thinking 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Definition of Information Retrieval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Relation of Computational Thinking and Information Retrieval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451440" y="6041520"/>
            <a:ext cx="8643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3"/>
          <p:cNvSpPr/>
          <p:nvPr/>
        </p:nvSpPr>
        <p:spPr>
          <a:xfrm>
            <a:off x="10678320" y="5915880"/>
            <a:ext cx="106092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10800" anchor="b">
            <a:noAutofit/>
          </a:bodyPr>
          <a:p>
            <a:pPr algn="r">
              <a:lnSpc>
                <a:spcPct val="100000"/>
              </a:lnSpc>
            </a:pPr>
            <a:fld id="{BDD31744-EB0A-4053-ACFF-8C4ABEC2828B}" type="slidenum">
              <a:rPr b="0" lang="en-US" sz="2000" spc="-1" strike="noStrike">
                <a:solidFill>
                  <a:srgbClr val="3494ba"/>
                </a:solidFill>
                <a:latin typeface="Century Gothic"/>
                <a:ea typeface="DejaVu Sans"/>
              </a:rPr>
              <a:t>1</a:t>
            </a:fld>
            <a:endParaRPr b="0" lang="en-US" sz="2000" spc="-1" strike="noStrike">
              <a:latin typeface="Arial"/>
            </a:endParaRPr>
          </a:p>
        </p:txBody>
      </p:sp>
      <p:sp>
        <p:nvSpPr>
          <p:cNvPr id="250" name="CustomShape 4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Today’s lecture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822960" y="2560320"/>
            <a:ext cx="10881360" cy="36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Computational thinking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Computational Thinking - Jeannette M. Wing (</a:t>
            </a:r>
            <a:r>
              <a:rPr b="0" lang="en-US" sz="1800" spc="-1" strike="noStrike" u="sng">
                <a:solidFill>
                  <a:srgbClr val="6b9f25"/>
                </a:solidFill>
                <a:uFillTx/>
                <a:latin typeface="Century Gothic"/>
                <a:ea typeface="DejaVu Sans"/>
                <a:hlinkClick r:id="rId1"/>
              </a:rPr>
              <a:t>https://www.cs.cmu.edu/afs/cs/Web/People/15110-s13/Wing06-ct.pdf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) 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Computational Thinking in Science - Peter J. Denning (</a:t>
            </a:r>
            <a:r>
              <a:rPr b="0" lang="en-US" sz="1800" spc="-1" strike="noStrike" u="sng">
                <a:solidFill>
                  <a:srgbClr val="6b9f25"/>
                </a:solidFill>
                <a:uFillTx/>
                <a:latin typeface="Century Gothic"/>
                <a:ea typeface="DejaVu Sans"/>
                <a:hlinkClick r:id="rId2"/>
              </a:rPr>
              <a:t>https://www.americanscientist.org/article/computational-thinking-in-science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Programming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How Programming Affects Your Brain: 3 Big Truths Backed by Science (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  <a:hlinkClick r:id="rId3"/>
              </a:rPr>
              <a:t>https://javascript.plainenglish.io/how-programming-affects-your-brain-fedea6b02f85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To the brain, reading computer code is not the same as reading language (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  <a:hlinkClick r:id="rId4"/>
              </a:rPr>
              <a:t>https://news.mit.edu/2020/brain-reading-computer-code-1215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How is the brain programmed for computer programming? (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  <a:hlinkClick r:id="rId5"/>
              </a:rPr>
              <a:t>http://www.naist.jp/en/research_achievements/2021/01/007616.html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451440" y="6041520"/>
            <a:ext cx="8643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3"/>
          <p:cNvSpPr/>
          <p:nvPr/>
        </p:nvSpPr>
        <p:spPr>
          <a:xfrm>
            <a:off x="10678320" y="5915880"/>
            <a:ext cx="106092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10800" anchor="b">
            <a:noAutofit/>
          </a:bodyPr>
          <a:p>
            <a:pPr algn="r">
              <a:lnSpc>
                <a:spcPct val="100000"/>
              </a:lnSpc>
            </a:pPr>
            <a:fld id="{D8F5C7AF-D013-4556-9901-695E8054DB55}" type="slidenum">
              <a:rPr b="0" lang="en-US" sz="2000" spc="-1" strike="noStrike">
                <a:solidFill>
                  <a:srgbClr val="3494ba"/>
                </a:solidFill>
                <a:latin typeface="Century Gothic"/>
                <a:ea typeface="DejaVu Sans"/>
              </a:rPr>
              <a:t>&lt;number&gt;</a:t>
            </a:fld>
            <a:endParaRPr b="0" lang="en-US" sz="2000" spc="-1" strike="noStrike">
              <a:latin typeface="Arial"/>
            </a:endParaRPr>
          </a:p>
        </p:txBody>
      </p:sp>
      <p:sp>
        <p:nvSpPr>
          <p:cNvPr id="366" name="CustomShape 4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Additional material (optional, motivation)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818640" y="2222280"/>
            <a:ext cx="10553400" cy="36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Date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Wednesday 23/11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Topic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Information Retrieval Systems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Reading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Manning, C. D., Raghavan, P., &amp; Schütze, H. (2018). </a:t>
            </a:r>
            <a:r>
              <a:rPr b="0" i="1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Introduction to information retrieval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. Cambridge University Press. 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Chapter 1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https://nlp.stanford.edu/IR-book/pdf/01bool.pdf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451440" y="6041520"/>
            <a:ext cx="8643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3"/>
          <p:cNvSpPr/>
          <p:nvPr/>
        </p:nvSpPr>
        <p:spPr>
          <a:xfrm>
            <a:off x="10678320" y="5915880"/>
            <a:ext cx="106092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10800" anchor="b">
            <a:noAutofit/>
          </a:bodyPr>
          <a:p>
            <a:pPr algn="r">
              <a:lnSpc>
                <a:spcPct val="100000"/>
              </a:lnSpc>
            </a:pPr>
            <a:fld id="{227DF8B1-96A5-40B5-8D88-2B31FCE29345}" type="slidenum">
              <a:rPr b="0" lang="en-US" sz="2000" spc="-1" strike="noStrike">
                <a:solidFill>
                  <a:srgbClr val="3494ba"/>
                </a:solidFill>
                <a:latin typeface="Century Gothic"/>
                <a:ea typeface="DejaVu Sans"/>
              </a:rPr>
              <a:t>&lt;number&gt;</a:t>
            </a:fld>
            <a:endParaRPr b="0" lang="en-US" sz="2000" spc="-1" strike="noStrike">
              <a:latin typeface="Arial"/>
            </a:endParaRPr>
          </a:p>
        </p:txBody>
      </p:sp>
      <p:sp>
        <p:nvSpPr>
          <p:cNvPr id="370" name="CustomShape 4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Next lecture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810000" y="2951280"/>
            <a:ext cx="10560240" cy="146772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4800" spc="-1" strike="noStrike">
                <a:solidFill>
                  <a:srgbClr val="fefefe"/>
                </a:solidFill>
                <a:latin typeface="Century Gothic"/>
                <a:ea typeface="DejaVu Sans"/>
              </a:rPr>
              <a:t>What do we mean by computational thinking?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451440" y="6041520"/>
            <a:ext cx="8643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Brain icon: Flaticon.com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10678320" y="5915880"/>
            <a:ext cx="106092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10800" anchor="b">
            <a:noAutofit/>
          </a:bodyPr>
          <a:p>
            <a:pPr algn="r">
              <a:lnSpc>
                <a:spcPct val="100000"/>
              </a:lnSpc>
            </a:pPr>
            <a:fld id="{FE0EF2A1-81E9-4047-A800-275BE9DC1124}" type="slidenum">
              <a:rPr b="0" lang="en-US" sz="2000" spc="-1" strike="noStrike">
                <a:solidFill>
                  <a:srgbClr val="3494ba"/>
                </a:solidFill>
                <a:latin typeface="Century Gothic"/>
                <a:ea typeface="DejaVu Sans"/>
              </a:rPr>
              <a:t>1</a:t>
            </a:fld>
            <a:endParaRPr b="0" lang="en-US" sz="2000" spc="-1" strike="noStrike">
              <a:latin typeface="Arial"/>
            </a:endParaRPr>
          </a:p>
        </p:txBody>
      </p:sp>
      <p:pic>
        <p:nvPicPr>
          <p:cNvPr id="254" name="Picture 6" descr="Shape&#10;&#10;Description automatically generated with low confidence"/>
          <p:cNvPicPr/>
          <p:nvPr/>
        </p:nvPicPr>
        <p:blipFill>
          <a:blip r:embed="rId1"/>
          <a:stretch/>
        </p:blipFill>
        <p:spPr>
          <a:xfrm>
            <a:off x="451440" y="694800"/>
            <a:ext cx="3398040" cy="339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Computational Thinking: definition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818640" y="2222280"/>
            <a:ext cx="10553400" cy="36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Jeanette Wing (2014):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Computational thinking </a:t>
            </a:r>
            <a:r>
              <a:rPr b="0" lang="en-US" sz="2800" spc="-1" strike="noStrike" u="sng">
                <a:solidFill>
                  <a:srgbClr val="000000"/>
                </a:solidFill>
                <a:uFillTx/>
                <a:latin typeface="Century Gothic"/>
                <a:ea typeface="DejaVu Sans"/>
              </a:rPr>
              <a:t>(CT) </a:t>
            </a:r>
            <a:r>
              <a:rPr b="0" lang="en-US" sz="2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is the thought processes involved in formulating a problem and expressing its solution(s) in such a way that a computer—human or machine—can effectively carry out.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451440" y="6041520"/>
            <a:ext cx="8643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Century Gothic"/>
                <a:ea typeface="DejaVu Sans"/>
              </a:rPr>
              <a:t>Wing, J. (2014). Computational thinking benefits society. 40th Anniversary Blog of Social Issues in Computing, 2014.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58" name="CustomShape 4"/>
          <p:cNvSpPr/>
          <p:nvPr/>
        </p:nvSpPr>
        <p:spPr>
          <a:xfrm>
            <a:off x="10678320" y="5915880"/>
            <a:ext cx="106092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10800" anchor="b">
            <a:noAutofit/>
          </a:bodyPr>
          <a:p>
            <a:pPr algn="r">
              <a:lnSpc>
                <a:spcPct val="100000"/>
              </a:lnSpc>
            </a:pPr>
            <a:fld id="{85F0E407-EA04-4520-A55D-09769E883DA6}" type="slidenum">
              <a:rPr b="0" lang="en-US" sz="2000" spc="-1" strike="noStrike">
                <a:solidFill>
                  <a:srgbClr val="3494ba"/>
                </a:solidFill>
                <a:latin typeface="Century Gothic"/>
                <a:ea typeface="DejaVu Sans"/>
              </a:rPr>
              <a:t>5</a:t>
            </a:fld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451440" y="6041520"/>
            <a:ext cx="8643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Robot: Spraul, V. A. (2017). </a:t>
            </a:r>
            <a:r>
              <a:rPr b="0" i="1" lang="en-US" sz="9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Think like a programmer: A beginner's guide to programming and problem solving</a:t>
            </a:r>
            <a:r>
              <a:rPr b="0" lang="en-US" sz="900" spc="-1" strike="noStrike">
                <a:solidFill>
                  <a:srgbClr val="000000"/>
                </a:solidFill>
                <a:latin typeface="Century Gothic"/>
                <a:ea typeface="DejaVu Sans"/>
              </a:rPr>
              <a:t>. No Starch Press.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Billy: https://cdn.frankwatching.com/app/uploads/2016/09/instructions_IKEA_billy-295x209.jpg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10678320" y="5915880"/>
            <a:ext cx="106092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10800" anchor="b">
            <a:noAutofit/>
          </a:bodyPr>
          <a:p>
            <a:pPr algn="r">
              <a:lnSpc>
                <a:spcPct val="100000"/>
              </a:lnSpc>
            </a:pPr>
            <a:fld id="{62F53F39-A519-4C5D-A961-53A4AD74FFA4}" type="slidenum">
              <a:rPr b="0" lang="en-US" sz="2000" spc="-1" strike="noStrike">
                <a:solidFill>
                  <a:srgbClr val="3494ba"/>
                </a:solidFill>
                <a:latin typeface="Century Gothic"/>
                <a:ea typeface="DejaVu Sans"/>
              </a:rPr>
              <a:t>5</a:t>
            </a:fld>
            <a:endParaRPr b="0" lang="en-US" sz="2000" spc="-1" strike="noStrike">
              <a:latin typeface="Arial"/>
            </a:endParaRPr>
          </a:p>
        </p:txBody>
      </p:sp>
      <p:pic>
        <p:nvPicPr>
          <p:cNvPr id="261" name="Picture 3" descr=""/>
          <p:cNvPicPr/>
          <p:nvPr/>
        </p:nvPicPr>
        <p:blipFill>
          <a:blip r:embed="rId1"/>
          <a:stretch/>
        </p:blipFill>
        <p:spPr>
          <a:xfrm>
            <a:off x="5689440" y="690480"/>
            <a:ext cx="6049800" cy="4281840"/>
          </a:xfrm>
          <a:prstGeom prst="rect">
            <a:avLst/>
          </a:prstGeom>
          <a:ln>
            <a:noFill/>
          </a:ln>
        </p:spPr>
      </p:pic>
      <p:pic>
        <p:nvPicPr>
          <p:cNvPr id="262" name="Picture 5" descr="A picture containing text, sign&#10;&#10;Description automatically generated"/>
          <p:cNvPicPr/>
          <p:nvPr/>
        </p:nvPicPr>
        <p:blipFill>
          <a:blip r:embed="rId2"/>
          <a:stretch/>
        </p:blipFill>
        <p:spPr>
          <a:xfrm>
            <a:off x="788040" y="686880"/>
            <a:ext cx="4325040" cy="4281840"/>
          </a:xfrm>
          <a:prstGeom prst="rect">
            <a:avLst/>
          </a:prstGeom>
          <a:ln>
            <a:noFill/>
          </a:ln>
        </p:spPr>
      </p:pic>
      <p:sp>
        <p:nvSpPr>
          <p:cNvPr id="263" name="CustomShape 3"/>
          <p:cNvSpPr/>
          <p:nvPr/>
        </p:nvSpPr>
        <p:spPr>
          <a:xfrm>
            <a:off x="6547680" y="5282640"/>
            <a:ext cx="60948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… 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is a way humans solve problems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257400" y="5203080"/>
            <a:ext cx="53859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… 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is not trying to get humans to think like computers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818640" y="2222280"/>
            <a:ext cx="10553400" cy="36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343080" indent="-3420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For complex processes, daily processes, multiple disciplines: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break it down into smaller steps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find repetitions, similarities between steps (patterns)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3494ba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join steps together that lead to a goal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451440" y="6041520"/>
            <a:ext cx="8643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3"/>
          <p:cNvSpPr/>
          <p:nvPr/>
        </p:nvSpPr>
        <p:spPr>
          <a:xfrm>
            <a:off x="10678320" y="5915880"/>
            <a:ext cx="106092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10800" anchor="b">
            <a:noAutofit/>
          </a:bodyPr>
          <a:p>
            <a:pPr algn="r">
              <a:lnSpc>
                <a:spcPct val="100000"/>
              </a:lnSpc>
            </a:pPr>
            <a:fld id="{AD2CA4BC-3A24-418C-B880-930D955996EA}" type="slidenum">
              <a:rPr b="0" lang="en-US" sz="2000" spc="-1" strike="noStrike">
                <a:solidFill>
                  <a:srgbClr val="3494ba"/>
                </a:solidFill>
                <a:latin typeface="Century Gothic"/>
                <a:ea typeface="DejaVu Sans"/>
              </a:rPr>
              <a:t>5</a:t>
            </a:fld>
            <a:endParaRPr b="0" lang="en-US" sz="2000" spc="-1" strike="noStrike"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Computational Thinking: application 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810000" y="447120"/>
            <a:ext cx="10571040" cy="96948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latin typeface="Century Gothic"/>
                <a:ea typeface="DejaVu Sans"/>
              </a:rPr>
              <a:t>Algorithm: definition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818640" y="2222280"/>
            <a:ext cx="10553400" cy="36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Donald Knuth (1977):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An algorithm is a set of rules for getting a specific output from a specific input. Each step must be so precisely defined that it can be translated into computer language and executed by machine.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10678320" y="5915880"/>
            <a:ext cx="106092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10800" anchor="b">
            <a:noAutofit/>
          </a:bodyPr>
          <a:p>
            <a:pPr algn="r">
              <a:lnSpc>
                <a:spcPct val="100000"/>
              </a:lnSpc>
            </a:pPr>
            <a:fld id="{D920B1C7-A2B7-472F-AB18-114113BBBF3F}" type="slidenum">
              <a:rPr b="0" lang="en-US" sz="2000" spc="-1" strike="noStrike">
                <a:solidFill>
                  <a:srgbClr val="3494ba"/>
                </a:solidFill>
                <a:latin typeface="Century Gothic"/>
                <a:ea typeface="DejaVu Sans"/>
              </a:rPr>
              <a:t>8</a:t>
            </a:fld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10678320" y="5915880"/>
            <a:ext cx="106092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10800" anchor="b">
            <a:noAutofit/>
          </a:bodyPr>
          <a:p>
            <a:pPr algn="r">
              <a:lnSpc>
                <a:spcPct val="100000"/>
              </a:lnSpc>
            </a:pPr>
            <a:fld id="{36BC9B11-8580-4E44-BA6B-17E6B5593738}" type="slidenum">
              <a:rPr b="0" lang="en-US" sz="2000" spc="-1" strike="noStrike">
                <a:solidFill>
                  <a:srgbClr val="3494ba"/>
                </a:solidFill>
                <a:latin typeface="Century Gothic"/>
                <a:ea typeface="DejaVu Sans"/>
              </a:rPr>
              <a:t>8</a:t>
            </a:fld>
            <a:endParaRPr b="0" lang="en-US" sz="2000" spc="-1" strike="noStrike">
              <a:latin typeface="Arial"/>
            </a:endParaRPr>
          </a:p>
        </p:txBody>
      </p:sp>
      <p:pic>
        <p:nvPicPr>
          <p:cNvPr id="273" name="Picture 3" descr=""/>
          <p:cNvPicPr/>
          <p:nvPr/>
        </p:nvPicPr>
        <p:blipFill>
          <a:blip r:embed="rId1"/>
          <a:stretch/>
        </p:blipFill>
        <p:spPr>
          <a:xfrm>
            <a:off x="1392120" y="0"/>
            <a:ext cx="9406800" cy="6856920"/>
          </a:xfrm>
          <a:prstGeom prst="rect">
            <a:avLst/>
          </a:prstGeom>
          <a:ln>
            <a:noFill/>
          </a:ln>
        </p:spPr>
      </p:pic>
      <p:sp>
        <p:nvSpPr>
          <p:cNvPr id="274" name="CustomShape 2"/>
          <p:cNvSpPr/>
          <p:nvPr/>
        </p:nvSpPr>
        <p:spPr>
          <a:xfrm>
            <a:off x="5389200" y="6269040"/>
            <a:ext cx="8643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A. Csizmadia et al., "Computational thinking-A guide for teachers," 2015.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</TotalTime>
  <Application>LibreOffice/6.4.7.2$Linux_X86_64 LibreOffice_project/40$Build-2</Application>
  <Words>1147</Words>
  <Paragraphs>152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2021-11-02T11:05:40Z</dcterms:created>
  <dc:creator>Alpizar Chacon, I. (Isaac)</dc:creator>
  <dc:description/>
  <dc:language>en-US</dc:language>
  <cp:lastModifiedBy/>
  <dcterms:modified xsi:type="dcterms:W3CDTF">2022-11-16T13:14:19Z</dcterms:modified>
  <cp:revision>31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28</vt:i4>
  </property>
</Properties>
</file>